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406" r:id="rId2"/>
    <p:sldId id="461" r:id="rId3"/>
    <p:sldId id="473" r:id="rId4"/>
    <p:sldId id="477" r:id="rId5"/>
    <p:sldId id="468" r:id="rId6"/>
    <p:sldId id="469" r:id="rId7"/>
    <p:sldId id="470" r:id="rId8"/>
    <p:sldId id="471" r:id="rId9"/>
    <p:sldId id="472" r:id="rId10"/>
    <p:sldId id="466" r:id="rId11"/>
    <p:sldId id="465" r:id="rId12"/>
    <p:sldId id="479" r:id="rId13"/>
    <p:sldId id="478" r:id="rId14"/>
    <p:sldId id="475" r:id="rId15"/>
    <p:sldId id="460" r:id="rId1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E1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434" autoAdjust="0"/>
  </p:normalViewPr>
  <p:slideViewPr>
    <p:cSldViewPr snapToGrid="0" snapToObjects="1">
      <p:cViewPr varScale="1">
        <p:scale>
          <a:sx n="70" d="100"/>
          <a:sy n="70" d="100"/>
        </p:scale>
        <p:origin x="142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CE423-E11C-46C3-A39A-D7E82E090980}" type="datetimeFigureOut">
              <a:rPr lang="es-CO" smtClean="0"/>
              <a:t>17/01/2020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D468D-3856-4487-A926-4B94798EAF3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548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º1-11111111º11111111111111º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D468D-3856-4487-A926-4B94798EAF3E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2496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JUAN:</a:t>
            </a:r>
          </a:p>
          <a:p>
            <a:endParaRPr lang="en-US" b="1" dirty="0" smtClean="0"/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 a Lina madre primeriza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necesita dar de comer a su bebe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karol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tiene acceso a diferentes objetos inteligentes (TETERO), del cual quiere conocer la temperatura.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0D0C-D7A4-42B8-B05A-685E034DCC0A}" type="slidenum">
              <a:rPr lang="es-CO" smtClean="0"/>
              <a:t>5</a:t>
            </a:fld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F31388-4C57-4F47-ACF4-4D84C6B3BDDE}" type="datetime1">
              <a:rPr lang="es-CO" smtClean="0"/>
              <a:t>17/01/2020</a:t>
            </a:fld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smtClean="0"/>
              <a:t>Modelo Semántico para el Manejo de Perfiles de Usuario en la IoT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307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JUAN:</a:t>
            </a:r>
          </a:p>
          <a:p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 el uso de la realidad aumentada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logra visualizar una representación de la temperatura del líquido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observando si es óptima y decida darle de comer a su hija</a:t>
            </a:r>
          </a:p>
          <a:p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0D0C-D7A4-42B8-B05A-685E034DCC0A}" type="slidenum">
              <a:rPr lang="es-CO" smtClean="0"/>
              <a:t>6</a:t>
            </a:fld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F31388-4C57-4F47-ACF4-4D84C6B3BDDE}" type="datetime1">
              <a:rPr lang="es-CO" smtClean="0"/>
              <a:t>17/01/2020</a:t>
            </a:fld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smtClean="0"/>
              <a:t>Modelo Semántico para el Manejo de Perfiles de Usuario en la IoT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7679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JUAN:</a:t>
            </a:r>
          </a:p>
          <a:p>
            <a:endParaRPr lang="en-US" b="1" dirty="0" smtClean="0"/>
          </a:p>
          <a:p>
            <a:r>
              <a:rPr lang="en-US" b="0" dirty="0" smtClean="0"/>
              <a:t>Luis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dar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leche</a:t>
            </a:r>
            <a:r>
              <a:rPr lang="en-US" b="0" baseline="0" dirty="0" smtClean="0"/>
              <a:t> a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hija</a:t>
            </a:r>
            <a:r>
              <a:rPr lang="en-US" b="0" baseline="0" dirty="0" smtClean="0"/>
              <a:t> Karol, </a:t>
            </a:r>
            <a:r>
              <a:rPr lang="en-US" b="0" baseline="0" dirty="0" err="1" smtClean="0"/>
              <a:t>pero</a:t>
            </a:r>
            <a:r>
              <a:rPr lang="en-US" b="0" baseline="0" dirty="0" smtClean="0"/>
              <a:t> no </a:t>
            </a:r>
            <a:r>
              <a:rPr lang="en-US" b="0" baseline="0" dirty="0" err="1" smtClean="0"/>
              <a:t>sabe</a:t>
            </a:r>
            <a:r>
              <a:rPr lang="en-US" b="0" baseline="0" dirty="0" smtClean="0"/>
              <a:t> la </a:t>
            </a:r>
            <a:r>
              <a:rPr lang="en-US" b="0" baseline="0" dirty="0" err="1" smtClean="0"/>
              <a:t>temperatura</a:t>
            </a:r>
            <a:r>
              <a:rPr lang="en-US" b="0" baseline="0" dirty="0" smtClean="0"/>
              <a:t> de la </a:t>
            </a:r>
            <a:r>
              <a:rPr lang="en-US" b="0" baseline="0" dirty="0" err="1" smtClean="0"/>
              <a:t>leche</a:t>
            </a:r>
            <a:r>
              <a:rPr lang="en-US" b="0" baseline="0" dirty="0" smtClean="0"/>
              <a:t> y </a:t>
            </a:r>
            <a:r>
              <a:rPr lang="en-US" b="0" baseline="0" dirty="0" err="1" smtClean="0"/>
              <a:t>corre</a:t>
            </a:r>
            <a:r>
              <a:rPr lang="en-US" b="0" baseline="0" dirty="0" smtClean="0"/>
              <a:t> el </a:t>
            </a:r>
            <a:r>
              <a:rPr lang="en-US" b="0" baseline="0" dirty="0" err="1" smtClean="0"/>
              <a:t>riesgo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quemas</a:t>
            </a:r>
            <a:r>
              <a:rPr lang="en-US" b="0" baseline="0" dirty="0" smtClean="0"/>
              <a:t> a </a:t>
            </a:r>
            <a:r>
              <a:rPr lang="en-US" b="0" baseline="0" dirty="0" err="1" smtClean="0"/>
              <a:t>su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hija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otorgandole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leche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muy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caliente</a:t>
            </a:r>
            <a:r>
              <a:rPr lang="en-US" b="0" baseline="0" dirty="0" smtClean="0"/>
              <a:t>, por </a:t>
            </a:r>
            <a:r>
              <a:rPr lang="en-US" b="0" baseline="0" dirty="0" err="1" smtClean="0"/>
              <a:t>tal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caso</a:t>
            </a:r>
            <a:r>
              <a:rPr lang="en-US" b="0" baseline="0" dirty="0" smtClean="0"/>
              <a:t>, se </a:t>
            </a:r>
            <a:r>
              <a:rPr lang="en-US" b="0" baseline="0" dirty="0" err="1" smtClean="0"/>
              <a:t>puede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crear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una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aplicacion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en</a:t>
            </a:r>
            <a:r>
              <a:rPr lang="en-US" b="0" baseline="0" dirty="0" smtClean="0"/>
              <a:t> AR que </a:t>
            </a:r>
            <a:r>
              <a:rPr lang="en-US" b="0" baseline="0" dirty="0" err="1" smtClean="0"/>
              <a:t>permita</a:t>
            </a:r>
            <a:r>
              <a:rPr lang="en-US" b="0" baseline="0" dirty="0" smtClean="0"/>
              <a:t> observer el </a:t>
            </a:r>
            <a:r>
              <a:rPr lang="en-US" b="0" baseline="0" dirty="0" err="1" smtClean="0"/>
              <a:t>tetero</a:t>
            </a:r>
            <a:r>
              <a:rPr lang="en-US" b="0" baseline="0" dirty="0" smtClean="0"/>
              <a:t>, y </a:t>
            </a:r>
            <a:r>
              <a:rPr lang="en-US" b="0" baseline="0" dirty="0" err="1" smtClean="0"/>
              <a:t>mediante</a:t>
            </a:r>
            <a:r>
              <a:rPr lang="en-US" b="0" baseline="0" dirty="0" smtClean="0"/>
              <a:t> AR </a:t>
            </a:r>
            <a:r>
              <a:rPr lang="en-US" b="0" baseline="0" dirty="0" err="1" smtClean="0"/>
              <a:t>observar</a:t>
            </a:r>
            <a:r>
              <a:rPr lang="en-US" b="0" baseline="0" dirty="0" smtClean="0"/>
              <a:t> la </a:t>
            </a:r>
            <a:r>
              <a:rPr lang="en-US" b="0" baseline="0" dirty="0" err="1" smtClean="0"/>
              <a:t>temperatura</a:t>
            </a:r>
            <a:r>
              <a:rPr lang="en-US" b="0" baseline="0" dirty="0" smtClean="0"/>
              <a:t> e inclusive el </a:t>
            </a:r>
            <a:r>
              <a:rPr lang="en-US" b="0" baseline="0" dirty="0" err="1" smtClean="0"/>
              <a:t>nivel</a:t>
            </a:r>
            <a:r>
              <a:rPr lang="en-US" b="0" baseline="0" dirty="0" smtClean="0"/>
              <a:t> del </a:t>
            </a:r>
            <a:r>
              <a:rPr lang="en-US" b="0" baseline="0" dirty="0" err="1" smtClean="0"/>
              <a:t>liqui</a:t>
            </a:r>
            <a:r>
              <a:rPr lang="es-ES" b="0" baseline="0" noProof="1" smtClean="0"/>
              <a:t>do contenido en el tetero</a:t>
            </a:r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0D0C-D7A4-42B8-B05A-685E034DCC0A}" type="slidenum">
              <a:rPr lang="es-CO" smtClean="0"/>
              <a:t>7</a:t>
            </a:fld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F31388-4C57-4F47-ACF4-4D84C6B3BDDE}" type="datetime1">
              <a:rPr lang="es-CO" smtClean="0"/>
              <a:t>17/01/2020</a:t>
            </a:fld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smtClean="0"/>
              <a:t>Modelo Semántico para el Manejo de Perfiles de Usuario en la IoT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7841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JUAN: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0D0C-D7A4-42B8-B05A-685E034DCC0A}" type="slidenum">
              <a:rPr lang="es-CO" smtClean="0"/>
              <a:t>8</a:t>
            </a:fld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F31388-4C57-4F47-ACF4-4D84C6B3BDDE}" type="datetime1">
              <a:rPr lang="es-CO" smtClean="0"/>
              <a:t>17/01/2020</a:t>
            </a:fld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smtClean="0"/>
              <a:t>Modelo Semántico para el Manejo de Perfiles de Usuario en la IoT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545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JUAN: </a:t>
            </a:r>
            <a:r>
              <a:rPr lang="en-US" b="0" dirty="0" smtClean="0"/>
              <a:t>En </a:t>
            </a:r>
            <a:r>
              <a:rPr lang="en-US" b="1" dirty="0" smtClean="0"/>
              <a:t>conclusion</a:t>
            </a:r>
            <a:r>
              <a:rPr lang="en-US" b="0" dirty="0" smtClean="0"/>
              <a:t> </a:t>
            </a:r>
            <a:r>
              <a:rPr lang="en-US" b="0" dirty="0" err="1" smtClean="0"/>
              <a:t>en</a:t>
            </a:r>
            <a:r>
              <a:rPr lang="en-US" b="0" dirty="0" smtClean="0"/>
              <a:t> </a:t>
            </a:r>
            <a:r>
              <a:rPr lang="en-US" b="0" dirty="0" err="1" smtClean="0"/>
              <a:t>los</a:t>
            </a:r>
            <a:r>
              <a:rPr lang="en-US" b="0" dirty="0" smtClean="0"/>
              <a:t> dos </a:t>
            </a:r>
            <a:r>
              <a:rPr lang="en-US" b="0" dirty="0" err="1" smtClean="0"/>
              <a:t>escenarios</a:t>
            </a:r>
            <a:r>
              <a:rPr lang="en-US" b="0" baseline="0" dirty="0" smtClean="0"/>
              <a:t> </a:t>
            </a:r>
            <a:r>
              <a:rPr lang="en-US" b="1" baseline="0" dirty="0" smtClean="0"/>
              <a:t>se </a:t>
            </a:r>
            <a:r>
              <a:rPr lang="en-US" b="1" baseline="0" dirty="0" err="1" smtClean="0"/>
              <a:t>reutiliza</a:t>
            </a:r>
            <a:r>
              <a:rPr lang="en-US" b="1" baseline="0" dirty="0" smtClean="0"/>
              <a:t> la </a:t>
            </a:r>
            <a:r>
              <a:rPr lang="en-US" b="1" baseline="0" dirty="0" err="1" smtClean="0"/>
              <a:t>misma</a:t>
            </a:r>
            <a:r>
              <a:rPr lang="en-US" b="1" baseline="0" dirty="0" smtClean="0"/>
              <a:t> representacion </a:t>
            </a:r>
            <a:r>
              <a:rPr lang="en-US" b="0" baseline="0" dirty="0" smtClean="0"/>
              <a:t>para observer la </a:t>
            </a:r>
            <a:r>
              <a:rPr lang="en-US" b="1" baseline="0" dirty="0" err="1" smtClean="0"/>
              <a:t>temperatura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los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liquidos</a:t>
            </a:r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30D0C-D7A4-42B8-B05A-685E034DCC0A}" type="slidenum">
              <a:rPr lang="es-CO" smtClean="0"/>
              <a:t>9</a:t>
            </a:fld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F31388-4C57-4F47-ACF4-4D84C6B3BDDE}" type="datetime1">
              <a:rPr lang="es-CO" smtClean="0"/>
              <a:t>17/01/2020</a:t>
            </a:fld>
            <a:endParaRPr lang="es-CO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smtClean="0"/>
              <a:t>Modelo Semántico para el Manejo de Perfiles de Usuario en la IoT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689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3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5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3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0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2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2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9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96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06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7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9F105-1E05-184A-BD2D-6FA8AE933A89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17/01/2020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DB6E-A5E7-B442-8D0C-0449677F0A7D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7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824619"/>
          </a:xfrm>
        </p:spPr>
        <p:txBody>
          <a:bodyPr>
            <a:noAutofit/>
          </a:bodyPr>
          <a:lstStyle/>
          <a:p>
            <a:r>
              <a:rPr lang="es-CO" sz="5000" b="1" dirty="0" smtClean="0"/>
              <a:t>PLATAFORMAS UBICUAS</a:t>
            </a:r>
            <a:endParaRPr lang="es-CO" sz="5000" b="1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457200" y="2579427"/>
            <a:ext cx="8229600" cy="35467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2800" dirty="0" err="1" smtClean="0"/>
              <a:t>MSc</a:t>
            </a:r>
            <a:r>
              <a:rPr lang="es-CO" sz="2800" dirty="0" smtClean="0"/>
              <a:t>. Juan Felipe Valencia Mosquera</a:t>
            </a:r>
            <a:endParaRPr lang="es-CO" sz="2800" dirty="0"/>
          </a:p>
          <a:p>
            <a:pPr marL="0" indent="0" algn="ctr">
              <a:buNone/>
            </a:pPr>
            <a:endParaRPr lang="es-CO" sz="2000" dirty="0"/>
          </a:p>
          <a:p>
            <a:pPr marL="0" indent="0" algn="ctr">
              <a:buNone/>
            </a:pPr>
            <a:endParaRPr lang="es-CO" sz="2000" dirty="0"/>
          </a:p>
          <a:p>
            <a:pPr marL="0" indent="0" algn="ctr">
              <a:buNone/>
            </a:pPr>
            <a:r>
              <a:rPr lang="es-CO" sz="1800" dirty="0" smtClean="0"/>
              <a:t>Profesor:</a:t>
            </a:r>
          </a:p>
          <a:p>
            <a:pPr marL="0" indent="0" algn="ctr">
              <a:buNone/>
            </a:pPr>
            <a:r>
              <a:rPr lang="es-CO" sz="1800" dirty="0" smtClean="0"/>
              <a:t>PhD. Gustavo Adolfo Ramírez</a:t>
            </a:r>
          </a:p>
        </p:txBody>
      </p:sp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32190"/>
          </a:xfrm>
        </p:spPr>
        <p:txBody>
          <a:bodyPr>
            <a:noAutofit/>
          </a:bodyPr>
          <a:lstStyle/>
          <a:p>
            <a:r>
              <a:rPr lang="es-CO" sz="2800" b="1" dirty="0" smtClean="0"/>
              <a:t>ESCENARIO IOT – RASPBERRY + SENSOR DHT11 + MQTT</a:t>
            </a:r>
            <a:endParaRPr lang="es-CO" sz="2800" b="1" dirty="0"/>
          </a:p>
        </p:txBody>
      </p:sp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19" y="1303786"/>
            <a:ext cx="5867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324" y="1046611"/>
            <a:ext cx="6048375" cy="383857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232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smtClean="0"/>
              <a:t>ESCENARIO IOT – RASPBERRY + SENSOR DHT11 + MQTT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388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232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/>
              <a:t>ESCENARIO IOT – RASPBERRY + SENSOR DHT11 + </a:t>
            </a:r>
            <a:r>
              <a:rPr lang="es-CO" sz="2800" b="1" dirty="0" smtClean="0"/>
              <a:t>MQTT (ARQUITECTURA)</a:t>
            </a:r>
            <a:endParaRPr lang="es-CO" sz="2800" b="1" dirty="0"/>
          </a:p>
        </p:txBody>
      </p:sp>
      <p:pic>
        <p:nvPicPr>
          <p:cNvPr id="6" name="Picture 6" descr="Resultado de imagen para mq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2" y="1718043"/>
            <a:ext cx="5036656" cy="307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7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232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smtClean="0"/>
              <a:t>ESCENARIO IOT – RASPBERRY + SENSOR DHT11 + MQTT</a:t>
            </a:r>
            <a:endParaRPr lang="es-CO" sz="28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1609858" y="1897351"/>
            <a:ext cx="159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TECNOLOGIAS</a:t>
            </a:r>
            <a:endParaRPr lang="es-ES" b="1" dirty="0"/>
          </a:p>
        </p:txBody>
      </p:sp>
      <p:pic>
        <p:nvPicPr>
          <p:cNvPr id="1028" name="Picture 4" descr="Resultado de imagen para node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26668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ás 4"/>
          <p:cNvSpPr/>
          <p:nvPr/>
        </p:nvSpPr>
        <p:spPr>
          <a:xfrm>
            <a:off x="4005330" y="2526305"/>
            <a:ext cx="1378039" cy="1339403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5946999" y="2438728"/>
            <a:ext cx="19461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MQTT</a:t>
            </a:r>
            <a:endParaRPr lang="es-E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7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4766"/>
          </a:xfrm>
        </p:spPr>
        <p:txBody>
          <a:bodyPr>
            <a:noAutofit/>
          </a:bodyPr>
          <a:lstStyle/>
          <a:p>
            <a:r>
              <a:rPr lang="es-CO" sz="2800" b="1" dirty="0" smtClean="0"/>
              <a:t>ESCENARIO IOT – CÓDIGO PARA EJECUCIÓN</a:t>
            </a:r>
            <a:endParaRPr lang="es-CO" sz="2800" b="1" dirty="0"/>
          </a:p>
        </p:txBody>
      </p:sp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1644" t="14763" r="9794" b="42536"/>
          <a:stretch/>
        </p:blipFill>
        <p:spPr>
          <a:xfrm>
            <a:off x="457200" y="1096490"/>
            <a:ext cx="7907629" cy="23181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60" y="3489866"/>
            <a:ext cx="6274590" cy="14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499504" y="869897"/>
            <a:ext cx="8229600" cy="3546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800" dirty="0" smtClean="0"/>
              <a:t>Juan Felipe Valencia Mosquera – Escenario IOT Plataformas Ubicuas</a:t>
            </a:r>
            <a:endParaRPr lang="es-CO" sz="2800" dirty="0"/>
          </a:p>
          <a:p>
            <a:pPr marL="0" indent="0">
              <a:buNone/>
            </a:pPr>
            <a:endParaRPr lang="es-CO" sz="2000" dirty="0"/>
          </a:p>
          <a:p>
            <a:pPr marL="0" indent="0">
              <a:buNone/>
            </a:pPr>
            <a:r>
              <a:rPr lang="es-CO" sz="1800" dirty="0" smtClean="0"/>
              <a:t>Profesor:</a:t>
            </a:r>
            <a:endParaRPr lang="es-CO" sz="1800" dirty="0"/>
          </a:p>
          <a:p>
            <a:pPr marL="0" indent="0">
              <a:buNone/>
            </a:pPr>
            <a:r>
              <a:rPr lang="es-CO" sz="1800" dirty="0" smtClean="0"/>
              <a:t>PhD. </a:t>
            </a:r>
            <a:r>
              <a:rPr lang="es-CO" sz="1800" dirty="0"/>
              <a:t>Ing. </a:t>
            </a:r>
            <a:r>
              <a:rPr lang="es-CO" sz="1800" dirty="0" smtClean="0"/>
              <a:t>Gustavo Adolfo Ramirez</a:t>
            </a:r>
            <a:endParaRPr lang="es-CO" sz="1800" dirty="0"/>
          </a:p>
        </p:txBody>
      </p:sp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xmlns="" id="{CC504FF3-B474-4171-8210-2FEB84C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155" y="1687132"/>
            <a:ext cx="5909762" cy="369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Logo_GIT-grand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20" y="5994836"/>
            <a:ext cx="751350" cy="739886"/>
          </a:xfrm>
          <a:prstGeom prst="rect">
            <a:avLst/>
          </a:prstGeom>
        </p:spPr>
      </p:pic>
      <p:pic>
        <p:nvPicPr>
          <p:cNvPr id="11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09" y="5994836"/>
            <a:ext cx="493453" cy="70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2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6" dur="8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6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6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6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600" fill="hold">
                                          <p:stCondLst>
                                            <p:cond delay="6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MotivacionSusten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58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i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2" y="1401652"/>
            <a:ext cx="4160040" cy="267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 derecha 2"/>
          <p:cNvSpPr/>
          <p:nvPr/>
        </p:nvSpPr>
        <p:spPr>
          <a:xfrm>
            <a:off x="4511988" y="2228045"/>
            <a:ext cx="1418734" cy="6697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440415" y="1858713"/>
            <a:ext cx="141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COMPUESTO</a:t>
            </a:r>
            <a:endParaRPr lang="es-E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042800" y="1382965"/>
            <a:ext cx="24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OBJETOS INTELIGENTES</a:t>
            </a:r>
            <a:endParaRPr lang="es-ES" b="1" dirty="0"/>
          </a:p>
        </p:txBody>
      </p:sp>
      <p:pic>
        <p:nvPicPr>
          <p:cNvPr id="2052" name="Picture 4" descr="Resultado de imagen para celular  icon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2"/>
          <a:stretch/>
        </p:blipFill>
        <p:spPr bwMode="auto">
          <a:xfrm>
            <a:off x="6146540" y="1752297"/>
            <a:ext cx="2476500" cy="22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199" y="269249"/>
            <a:ext cx="8229600" cy="96437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IOT</a:t>
            </a:r>
            <a:endParaRPr lang="es-CO" sz="48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6146540" y="3587957"/>
            <a:ext cx="2366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i="1" dirty="0" smtClean="0"/>
              <a:t>“Cualquier tipo de objeto que</a:t>
            </a:r>
          </a:p>
          <a:p>
            <a:r>
              <a:rPr lang="es-ES" sz="1300" i="1" dirty="0"/>
              <a:t>l</a:t>
            </a:r>
            <a:r>
              <a:rPr lang="es-ES" sz="1300" i="1" dirty="0" smtClean="0"/>
              <a:t>ogre conectarse y comunicarse”</a:t>
            </a:r>
            <a:endParaRPr lang="es-ES" sz="1300" i="1" dirty="0"/>
          </a:p>
        </p:txBody>
      </p:sp>
    </p:spTree>
    <p:extLst>
      <p:ext uri="{BB962C8B-B14F-4D97-AF65-F5344CB8AC3E}">
        <p14:creationId xmlns:p14="http://schemas.microsoft.com/office/powerpoint/2010/main" val="22231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Logo_GIT-grand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16" y="5001620"/>
            <a:ext cx="1018074" cy="1002541"/>
          </a:xfrm>
          <a:prstGeom prst="rect">
            <a:avLst/>
          </a:prstGeom>
        </p:spPr>
      </p:pic>
      <p:pic>
        <p:nvPicPr>
          <p:cNvPr id="1026" name="Picture 2" descr="Resultado de imagen para logo universidad del ca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408" y="4885186"/>
            <a:ext cx="858994" cy="12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raspberr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2446986"/>
            <a:ext cx="2238890" cy="69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 derecha 8"/>
          <p:cNvSpPr/>
          <p:nvPr/>
        </p:nvSpPr>
        <p:spPr>
          <a:xfrm>
            <a:off x="3683358" y="2446986"/>
            <a:ext cx="1004552" cy="6439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98" name="Picture 2" descr="Resultado de imagen para sensores ico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53" y="2304139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6038220" y="1708529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SENSORES</a:t>
            </a:r>
            <a:endParaRPr lang="es-ES" b="1" dirty="0"/>
          </a:p>
        </p:txBody>
      </p:sp>
      <p:pic>
        <p:nvPicPr>
          <p:cNvPr id="4102" name="Picture 6" descr="Resultado de imagen para sensores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4953" y="2199661"/>
            <a:ext cx="1223646" cy="12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57200" y="1442433"/>
            <a:ext cx="8229600" cy="3078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440023" y="4010923"/>
            <a:ext cx="22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OBJETO INTELIGENTE</a:t>
            </a:r>
            <a:endParaRPr lang="es-ES" b="1" dirty="0"/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457199" y="269249"/>
            <a:ext cx="8229600" cy="96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 smtClean="0"/>
              <a:t>IOT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221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780585" y="6478859"/>
            <a:ext cx="4036742" cy="20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5736164" y="2552987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MAMA DE KAROL</a:t>
            </a:r>
            <a:endParaRPr lang="es-ES" b="1" dirty="0"/>
          </a:p>
        </p:txBody>
      </p:sp>
      <p:pic>
        <p:nvPicPr>
          <p:cNvPr id="6152" name="Picture 8" descr="clou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78" y="25752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lecha derecha 41"/>
          <p:cNvSpPr/>
          <p:nvPr/>
        </p:nvSpPr>
        <p:spPr>
          <a:xfrm rot="2536935">
            <a:off x="2792567" y="3651227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Flecha derecha 42"/>
          <p:cNvSpPr/>
          <p:nvPr/>
        </p:nvSpPr>
        <p:spPr>
          <a:xfrm rot="7499071">
            <a:off x="1839293" y="3716085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Flecha derecha 43"/>
          <p:cNvSpPr/>
          <p:nvPr/>
        </p:nvSpPr>
        <p:spPr>
          <a:xfrm rot="17993270">
            <a:off x="2764199" y="2334482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Flecha derecha 44"/>
          <p:cNvSpPr/>
          <p:nvPr/>
        </p:nvSpPr>
        <p:spPr>
          <a:xfrm rot="10800000">
            <a:off x="1282574" y="3058427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Flecha derecha 45"/>
          <p:cNvSpPr/>
          <p:nvPr/>
        </p:nvSpPr>
        <p:spPr>
          <a:xfrm rot="13196828">
            <a:off x="1679414" y="2407703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Flecha derecha 46"/>
          <p:cNvSpPr/>
          <p:nvPr/>
        </p:nvSpPr>
        <p:spPr>
          <a:xfrm rot="10800000">
            <a:off x="3311311" y="3058427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156" name="Picture 12" descr="baby, boy, girl, kid, toy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6" t="10569" r="28809"/>
          <a:stretch/>
        </p:blipFill>
        <p:spPr bwMode="auto">
          <a:xfrm>
            <a:off x="3168770" y="3825973"/>
            <a:ext cx="669471" cy="14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/>
          <p:cNvSpPr txBox="1"/>
          <p:nvPr/>
        </p:nvSpPr>
        <p:spPr>
          <a:xfrm>
            <a:off x="4450058" y="1955333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LINA</a:t>
            </a:r>
          </a:p>
        </p:txBody>
      </p:sp>
      <p:pic>
        <p:nvPicPr>
          <p:cNvPr id="6162" name="Picture 18" descr="baby, boy, girl, kid, to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7" y="1866199"/>
            <a:ext cx="2865701" cy="286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echa derecha 53"/>
          <p:cNvSpPr/>
          <p:nvPr/>
        </p:nvSpPr>
        <p:spPr>
          <a:xfrm>
            <a:off x="6301066" y="2989507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164" name="Picture 20" descr="appliances, cook, cooker, kitchen, oven, stove icon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7" y="1349056"/>
            <a:ext cx="970977" cy="97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air, appliances, blow, breeze, cool, fan, wind icon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0" y="1365310"/>
            <a:ext cx="1046753" cy="10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appliances, cooking, kitchen, microwave, oven icon"/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8" y="2833965"/>
            <a:ext cx="930170" cy="9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1 Título"/>
          <p:cNvSpPr>
            <a:spLocks noGrp="1"/>
          </p:cNvSpPr>
          <p:nvPr>
            <p:ph type="title"/>
          </p:nvPr>
        </p:nvSpPr>
        <p:spPr>
          <a:xfrm>
            <a:off x="457199" y="269249"/>
            <a:ext cx="8229600" cy="96437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ESCENARIOS IOT</a:t>
            </a:r>
            <a:endParaRPr lang="es-CO" sz="4800" b="1" dirty="0"/>
          </a:p>
        </p:txBody>
      </p:sp>
      <p:pic>
        <p:nvPicPr>
          <p:cNvPr id="25" name="Picture 4" descr="coffee, cup, hot, tea icon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12" y="4095421"/>
            <a:ext cx="1023382" cy="10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295104" y="1321871"/>
            <a:ext cx="2376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 smtClean="0"/>
              <a:t>PRIMER ESCENARIO</a:t>
            </a:r>
            <a:endParaRPr lang="es-ES" sz="2000" b="1" u="sng" dirty="0"/>
          </a:p>
        </p:txBody>
      </p:sp>
      <p:pic>
        <p:nvPicPr>
          <p:cNvPr id="5124" name="Picture 4" descr="avatar, female, person, user, woman, young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69" y="2291392"/>
            <a:ext cx="1767434" cy="17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0" grpId="0"/>
      <p:bldP spid="54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cold, snowflake, thermometer, win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9024">
            <a:off x="4352970" y="2667528"/>
            <a:ext cx="655368" cy="6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689660" y="6438551"/>
            <a:ext cx="4036742" cy="20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all, mobile, phone, tele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98952">
            <a:off x="3769023" y="1992964"/>
            <a:ext cx="1760130" cy="19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/>
          <p:cNvCxnSpPr/>
          <p:nvPr/>
        </p:nvCxnSpPr>
        <p:spPr>
          <a:xfrm>
            <a:off x="2713560" y="2463555"/>
            <a:ext cx="693052" cy="2176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2713560" y="3024259"/>
            <a:ext cx="6930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2713560" y="3328327"/>
            <a:ext cx="693052" cy="225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12" descr="baby, boy, girl, kid, toy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8" t="10310" r="29596" b="9640"/>
          <a:stretch/>
        </p:blipFill>
        <p:spPr bwMode="auto">
          <a:xfrm>
            <a:off x="5723355" y="2095303"/>
            <a:ext cx="861261" cy="1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baby, boy, girl, kid, to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2442">
            <a:off x="4017171" y="2483150"/>
            <a:ext cx="1008339" cy="10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 derecha 13"/>
          <p:cNvSpPr/>
          <p:nvPr/>
        </p:nvSpPr>
        <p:spPr>
          <a:xfrm>
            <a:off x="6804068" y="2567240"/>
            <a:ext cx="699247" cy="5816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8" descr="baby, boy, girl, kid, toy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4" t="9340" r="22808" b="13079"/>
          <a:stretch/>
        </p:blipFill>
        <p:spPr bwMode="auto">
          <a:xfrm>
            <a:off x="7584141" y="1912635"/>
            <a:ext cx="1452283" cy="22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vatar, female, person, user, woman, you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888796"/>
            <a:ext cx="2137837" cy="21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 Título"/>
          <p:cNvSpPr txBox="1">
            <a:spLocks/>
          </p:cNvSpPr>
          <p:nvPr/>
        </p:nvSpPr>
        <p:spPr>
          <a:xfrm>
            <a:off x="457199" y="269249"/>
            <a:ext cx="8229600" cy="96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smtClean="0"/>
              <a:t>ESCENARIOS IOT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40882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780585" y="6478859"/>
            <a:ext cx="4036742" cy="20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2" name="Picture 8" descr="clou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78" y="257522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echa derecha 43"/>
          <p:cNvSpPr/>
          <p:nvPr/>
        </p:nvSpPr>
        <p:spPr>
          <a:xfrm rot="17993270">
            <a:off x="2764199" y="2334482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Flecha derecha 44"/>
          <p:cNvSpPr/>
          <p:nvPr/>
        </p:nvSpPr>
        <p:spPr>
          <a:xfrm rot="10800000">
            <a:off x="1282574" y="3058427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Flecha derecha 45"/>
          <p:cNvSpPr/>
          <p:nvPr/>
        </p:nvSpPr>
        <p:spPr>
          <a:xfrm rot="13196828">
            <a:off x="1679414" y="2407703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Flecha derecha 46"/>
          <p:cNvSpPr/>
          <p:nvPr/>
        </p:nvSpPr>
        <p:spPr>
          <a:xfrm rot="10800000">
            <a:off x="3311311" y="3058427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164" name="Picture 20" descr="appliances, cook, cooker, kitchen, oven, stove icon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7" y="1349056"/>
            <a:ext cx="970977" cy="97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air, appliances, blow, breeze, cool, fan, wind icon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10" y="1365310"/>
            <a:ext cx="1046753" cy="10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appliances, cooking, kitchen, microwave, oven icon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8" y="2833965"/>
            <a:ext cx="930170" cy="9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1 Título"/>
          <p:cNvSpPr>
            <a:spLocks noGrp="1"/>
          </p:cNvSpPr>
          <p:nvPr>
            <p:ph type="title"/>
          </p:nvPr>
        </p:nvSpPr>
        <p:spPr>
          <a:xfrm>
            <a:off x="457199" y="269249"/>
            <a:ext cx="8229600" cy="96437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MOTIVACIÓN USO DE IOT</a:t>
            </a:r>
            <a:endParaRPr lang="es-CO" sz="4800" b="1" dirty="0"/>
          </a:p>
        </p:txBody>
      </p:sp>
      <p:sp>
        <p:nvSpPr>
          <p:cNvPr id="28" name="Flecha derecha 27"/>
          <p:cNvSpPr/>
          <p:nvPr/>
        </p:nvSpPr>
        <p:spPr>
          <a:xfrm rot="2536935">
            <a:off x="2792567" y="3651227"/>
            <a:ext cx="504267" cy="39063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Flecha derecha 28"/>
          <p:cNvSpPr/>
          <p:nvPr/>
        </p:nvSpPr>
        <p:spPr>
          <a:xfrm rot="7499071">
            <a:off x="1839293" y="3716085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" name="Picture 12" descr="baby, boy, girl, kid, toy icon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19" y="3732666"/>
            <a:ext cx="1607167" cy="1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/>
          <p:cNvSpPr txBox="1"/>
          <p:nvPr/>
        </p:nvSpPr>
        <p:spPr>
          <a:xfrm>
            <a:off x="5295104" y="1321871"/>
            <a:ext cx="257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 smtClean="0"/>
              <a:t>SEGUNDO ESCENARIO</a:t>
            </a:r>
            <a:endParaRPr lang="es-ES" sz="2000" b="1" u="sng" dirty="0"/>
          </a:p>
        </p:txBody>
      </p:sp>
      <p:pic>
        <p:nvPicPr>
          <p:cNvPr id="7170" name="Picture 2" descr="offic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11" y="2305043"/>
            <a:ext cx="1693959" cy="169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/>
          <p:cNvSpPr txBox="1"/>
          <p:nvPr/>
        </p:nvSpPr>
        <p:spPr>
          <a:xfrm>
            <a:off x="6075191" y="2604768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OFICINA</a:t>
            </a:r>
            <a:endParaRPr lang="es-ES" b="1" dirty="0"/>
          </a:p>
        </p:txBody>
      </p:sp>
      <p:sp>
        <p:nvSpPr>
          <p:cNvPr id="39" name="Flecha derecha 38"/>
          <p:cNvSpPr/>
          <p:nvPr/>
        </p:nvSpPr>
        <p:spPr>
          <a:xfrm>
            <a:off x="6301066" y="2989507"/>
            <a:ext cx="504267" cy="39063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63" y="2179884"/>
            <a:ext cx="1819117" cy="18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coffee, cup, hot, tea ico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18" y="4043561"/>
            <a:ext cx="1215854" cy="121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uadroTexto 47"/>
          <p:cNvSpPr txBox="1"/>
          <p:nvPr/>
        </p:nvSpPr>
        <p:spPr>
          <a:xfrm>
            <a:off x="4597980" y="1769285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PEDRO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06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689660" y="6438551"/>
            <a:ext cx="4036742" cy="20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all, mobile, phone, tele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98952">
            <a:off x="3753101" y="1946336"/>
            <a:ext cx="1760130" cy="19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4"/>
          <p:cNvCxnSpPr/>
          <p:nvPr/>
        </p:nvCxnSpPr>
        <p:spPr>
          <a:xfrm>
            <a:off x="2713560" y="2463555"/>
            <a:ext cx="693052" cy="2176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2713560" y="3024259"/>
            <a:ext cx="6930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2713560" y="3328327"/>
            <a:ext cx="693052" cy="225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offee, cup, hot, tea icon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89" y="210912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 rot="21234587">
            <a:off x="4315944" y="2484976"/>
            <a:ext cx="890366" cy="887649"/>
            <a:chOff x="3963355" y="2169399"/>
            <a:chExt cx="1133373" cy="955727"/>
          </a:xfrm>
        </p:grpSpPr>
        <p:pic>
          <p:nvPicPr>
            <p:cNvPr id="6146" name="Picture 2" descr="fir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62071">
              <a:off x="4356076" y="2169399"/>
              <a:ext cx="740652" cy="740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coffee, cup, hot, tea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7007">
              <a:off x="3963355" y="2374366"/>
              <a:ext cx="750759" cy="75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/>
          <p:cNvGrpSpPr/>
          <p:nvPr/>
        </p:nvGrpSpPr>
        <p:grpSpPr>
          <a:xfrm rot="1605866">
            <a:off x="4153252" y="2267074"/>
            <a:ext cx="647715" cy="430887"/>
            <a:chOff x="4803254" y="1673453"/>
            <a:chExt cx="734623" cy="494729"/>
          </a:xfrm>
        </p:grpSpPr>
        <p:sp>
          <p:nvSpPr>
            <p:cNvPr id="4" name="CuadroTexto 3"/>
            <p:cNvSpPr txBox="1"/>
            <p:nvPr/>
          </p:nvSpPr>
          <p:spPr>
            <a:xfrm>
              <a:off x="4803254" y="1673453"/>
              <a:ext cx="533063" cy="494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 smtClean="0"/>
                <a:t>40</a:t>
              </a:r>
              <a:endParaRPr lang="es-ES" sz="2200" dirty="0"/>
            </a:p>
          </p:txBody>
        </p:sp>
        <p:pic>
          <p:nvPicPr>
            <p:cNvPr id="6154" name="Picture 10" descr="celsius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077" y="1789851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avatar, male, man, person, user, young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66" y="1831131"/>
            <a:ext cx="2329172" cy="23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 Título"/>
          <p:cNvSpPr txBox="1">
            <a:spLocks/>
          </p:cNvSpPr>
          <p:nvPr/>
        </p:nvSpPr>
        <p:spPr>
          <a:xfrm>
            <a:off x="457199" y="269249"/>
            <a:ext cx="8229600" cy="964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smtClean="0"/>
              <a:t>MOTIVACIÓN USO DE IOT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4211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689660" y="6438551"/>
            <a:ext cx="4036742" cy="200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o 7"/>
          <p:cNvGrpSpPr/>
          <p:nvPr/>
        </p:nvGrpSpPr>
        <p:grpSpPr>
          <a:xfrm>
            <a:off x="2085704" y="3590421"/>
            <a:ext cx="4314642" cy="1425242"/>
            <a:chOff x="490926" y="3028186"/>
            <a:chExt cx="7051123" cy="2329175"/>
          </a:xfrm>
        </p:grpSpPr>
        <p:pic>
          <p:nvPicPr>
            <p:cNvPr id="7172" name="Picture 4" descr="call, mobile, phone, telepho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98952">
              <a:off x="3972661" y="3143391"/>
              <a:ext cx="1760130" cy="196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ector recto 4"/>
            <p:cNvCxnSpPr/>
            <p:nvPr/>
          </p:nvCxnSpPr>
          <p:spPr>
            <a:xfrm>
              <a:off x="2933120" y="3660610"/>
              <a:ext cx="693052" cy="217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2933120" y="4221314"/>
              <a:ext cx="693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 flipV="1">
              <a:off x="2933120" y="4525382"/>
              <a:ext cx="693052" cy="225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48" name="Picture 4" descr="coffee, cup, hot, tea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849" y="3306181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upo 2"/>
            <p:cNvGrpSpPr/>
            <p:nvPr/>
          </p:nvGrpSpPr>
          <p:grpSpPr>
            <a:xfrm rot="21234587">
              <a:off x="4535504" y="3682031"/>
              <a:ext cx="890366" cy="887649"/>
              <a:chOff x="3963355" y="2169399"/>
              <a:chExt cx="1133373" cy="955727"/>
            </a:xfrm>
          </p:grpSpPr>
          <p:pic>
            <p:nvPicPr>
              <p:cNvPr id="6146" name="Picture 2" descr="fire ic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62071">
                <a:off x="4356076" y="2169399"/>
                <a:ext cx="740652" cy="740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50" name="Picture 6" descr="coffee, cup, hot, tea ic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7007">
                <a:off x="3963355" y="2374366"/>
                <a:ext cx="750759" cy="750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upo 6"/>
            <p:cNvGrpSpPr/>
            <p:nvPr/>
          </p:nvGrpSpPr>
          <p:grpSpPr>
            <a:xfrm rot="1605866">
              <a:off x="4372812" y="3464129"/>
              <a:ext cx="647715" cy="430887"/>
              <a:chOff x="4803254" y="1673453"/>
              <a:chExt cx="734623" cy="494729"/>
            </a:xfrm>
          </p:grpSpPr>
          <p:sp>
            <p:nvSpPr>
              <p:cNvPr id="4" name="CuadroTexto 3"/>
              <p:cNvSpPr txBox="1"/>
              <p:nvPr/>
            </p:nvSpPr>
            <p:spPr>
              <a:xfrm>
                <a:off x="4803254" y="1673453"/>
                <a:ext cx="533063" cy="494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 smtClean="0"/>
                  <a:t>40</a:t>
                </a:r>
                <a:endParaRPr lang="es-ES" sz="2200" dirty="0"/>
              </a:p>
            </p:txBody>
          </p:sp>
          <p:pic>
            <p:nvPicPr>
              <p:cNvPr id="6154" name="Picture 10" descr="celsius ic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077" y="1789851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avatar, male, man, person, user, young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26" y="3028186"/>
              <a:ext cx="2329172" cy="232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/>
          <p:cNvGrpSpPr/>
          <p:nvPr/>
        </p:nvGrpSpPr>
        <p:grpSpPr>
          <a:xfrm>
            <a:off x="1478795" y="1768579"/>
            <a:ext cx="5675345" cy="1486497"/>
            <a:chOff x="9444679" y="4394995"/>
            <a:chExt cx="8579225" cy="2247087"/>
          </a:xfrm>
        </p:grpSpPr>
        <p:pic>
          <p:nvPicPr>
            <p:cNvPr id="18" name="Picture 6" descr="cold, snowflake, thermometer, winter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9024">
              <a:off x="13340450" y="5173727"/>
              <a:ext cx="655368" cy="655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call, mobile, phone, telepho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98952">
              <a:off x="12756503" y="4499163"/>
              <a:ext cx="1760130" cy="196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ector recto 21"/>
            <p:cNvCxnSpPr/>
            <p:nvPr/>
          </p:nvCxnSpPr>
          <p:spPr>
            <a:xfrm>
              <a:off x="11701040" y="4969754"/>
              <a:ext cx="693052" cy="217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/>
            <p:cNvCxnSpPr/>
            <p:nvPr/>
          </p:nvCxnSpPr>
          <p:spPr>
            <a:xfrm>
              <a:off x="11701040" y="5530458"/>
              <a:ext cx="6930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/>
            <p:cNvCxnSpPr/>
            <p:nvPr/>
          </p:nvCxnSpPr>
          <p:spPr>
            <a:xfrm flipV="1">
              <a:off x="11701040" y="5834526"/>
              <a:ext cx="693052" cy="225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12" descr="baby, boy, girl, kid, toy icon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8" t="10310" r="29596" b="9640"/>
            <a:stretch/>
          </p:blipFill>
          <p:spPr bwMode="auto">
            <a:xfrm>
              <a:off x="14710835" y="4601502"/>
              <a:ext cx="861261" cy="17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baby, boy, girl, kid, toy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2442">
              <a:off x="13004651" y="4989349"/>
              <a:ext cx="1008339" cy="100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Flecha derecha 26"/>
            <p:cNvSpPr/>
            <p:nvPr/>
          </p:nvSpPr>
          <p:spPr>
            <a:xfrm>
              <a:off x="15791548" y="5073439"/>
              <a:ext cx="699247" cy="58163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Picture 18" descr="baby, boy, girl, kid, toy icon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14" t="9340" r="22808" b="13079"/>
            <a:stretch/>
          </p:blipFill>
          <p:spPr bwMode="auto">
            <a:xfrm>
              <a:off x="16571621" y="4418834"/>
              <a:ext cx="1452283" cy="222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avatar, female, person, user, woman, young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4679" y="4394995"/>
              <a:ext cx="2137837" cy="2137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uadroTexto 30"/>
          <p:cNvSpPr txBox="1"/>
          <p:nvPr/>
        </p:nvSpPr>
        <p:spPr>
          <a:xfrm>
            <a:off x="1862698" y="1388278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LINA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350774" y="3252353"/>
            <a:ext cx="192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PEDRO</a:t>
            </a:r>
          </a:p>
        </p:txBody>
      </p:sp>
      <p:sp>
        <p:nvSpPr>
          <p:cNvPr id="33" name="1 Título"/>
          <p:cNvSpPr>
            <a:spLocks noGrp="1"/>
          </p:cNvSpPr>
          <p:nvPr>
            <p:ph type="title"/>
          </p:nvPr>
        </p:nvSpPr>
        <p:spPr>
          <a:xfrm>
            <a:off x="457199" y="269249"/>
            <a:ext cx="8229600" cy="964372"/>
          </a:xfrm>
        </p:spPr>
        <p:txBody>
          <a:bodyPr>
            <a:normAutofit/>
          </a:bodyPr>
          <a:lstStyle/>
          <a:p>
            <a:r>
              <a:rPr lang="es-CO" sz="4800" b="1" dirty="0" smtClean="0"/>
              <a:t>MOTIVACIÓN USO DE IOT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26011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13499</TotalTime>
  <Words>355</Words>
  <Application>Microsoft Office PowerPoint</Application>
  <PresentationFormat>Presentación en pantalla (4:3)</PresentationFormat>
  <Paragraphs>68</Paragraphs>
  <Slides>15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1_Tema de Office</vt:lpstr>
      <vt:lpstr>PLATAFORMAS UBICUAS</vt:lpstr>
      <vt:lpstr>Presentación de PowerPoint</vt:lpstr>
      <vt:lpstr>IOT</vt:lpstr>
      <vt:lpstr>Presentación de PowerPoint</vt:lpstr>
      <vt:lpstr>ESCENARIOS IOT</vt:lpstr>
      <vt:lpstr>Presentación de PowerPoint</vt:lpstr>
      <vt:lpstr>MOTIVACIÓN USO DE IOT</vt:lpstr>
      <vt:lpstr>Presentación de PowerPoint</vt:lpstr>
      <vt:lpstr>MOTIVACIÓN USO DE IOT</vt:lpstr>
      <vt:lpstr>ESCENARIO IOT – RASPBERRY + SENSOR DHT11 + MQTT</vt:lpstr>
      <vt:lpstr>Presentación de PowerPoint</vt:lpstr>
      <vt:lpstr>Presentación de PowerPoint</vt:lpstr>
      <vt:lpstr>Presentación de PowerPoint</vt:lpstr>
      <vt:lpstr>ESCENARIO IOT – CÓDIGO PARA EJECUCIÓN</vt:lpstr>
      <vt:lpstr>Presentación de PowerPoint</vt:lpstr>
    </vt:vector>
  </TitlesOfParts>
  <Company>unicauca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Juan Valencia</cp:lastModifiedBy>
  <cp:revision>691</cp:revision>
  <cp:lastPrinted>2020-01-17T13:35:20Z</cp:lastPrinted>
  <dcterms:created xsi:type="dcterms:W3CDTF">2017-08-08T14:01:22Z</dcterms:created>
  <dcterms:modified xsi:type="dcterms:W3CDTF">2020-01-17T14:14:29Z</dcterms:modified>
</cp:coreProperties>
</file>